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XmUGn9yVJL6d1BJRbpMWhHdn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596e02b0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3c596e02b0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ACELERADORA-PRESENTACIÓN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" y="-21"/>
            <a:ext cx="18288000" cy="10287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4116462" y="244013"/>
            <a:ext cx="3848400" cy="600750"/>
            <a:chOff x="0" y="0"/>
            <a:chExt cx="5131200" cy="8010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9525"/>
              <a:ext cx="5131200" cy="791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8" name="Google Shape;88;p1"/>
          <p:cNvCxnSpPr/>
          <p:nvPr/>
        </p:nvCxnSpPr>
        <p:spPr>
          <a:xfrm rot="5322534">
            <a:off x="13536613" y="553875"/>
            <a:ext cx="634098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 title="ACELERADORA PRESENTACIÓN-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"/>
            <a:ext cx="18426173" cy="1036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/>
          <p:nvPr/>
        </p:nvSpPr>
        <p:spPr>
          <a:xfrm>
            <a:off x="-450525" y="3165862"/>
            <a:ext cx="11469623" cy="6526816"/>
          </a:xfrm>
          <a:custGeom>
            <a:rect b="b" l="l" r="r" t="t"/>
            <a:pathLst>
              <a:path extrusionOk="0" h="8702421" w="15292831">
                <a:moveTo>
                  <a:pt x="0" y="0"/>
                </a:moveTo>
                <a:lnTo>
                  <a:pt x="13842364" y="0"/>
                </a:lnTo>
                <a:cubicBezTo>
                  <a:pt x="14643354" y="0"/>
                  <a:pt x="15292831" y="649351"/>
                  <a:pt x="15292831" y="1450467"/>
                </a:cubicBezTo>
                <a:lnTo>
                  <a:pt x="15292831" y="8702421"/>
                </a:lnTo>
                <a:lnTo>
                  <a:pt x="0" y="87024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0"/>
          <p:cNvGrpSpPr/>
          <p:nvPr/>
        </p:nvGrpSpPr>
        <p:grpSpPr>
          <a:xfrm>
            <a:off x="456314" y="3447150"/>
            <a:ext cx="9760250" cy="6000325"/>
            <a:chOff x="-448467" y="-47625"/>
            <a:chExt cx="13013667" cy="8000433"/>
          </a:xfrm>
        </p:grpSpPr>
        <p:sp>
          <p:nvSpPr>
            <p:cNvPr id="226" name="Google Shape;226;p10"/>
            <p:cNvSpPr/>
            <p:nvPr/>
          </p:nvSpPr>
          <p:spPr>
            <a:xfrm>
              <a:off x="0" y="0"/>
              <a:ext cx="12565200" cy="7952808"/>
            </a:xfrm>
            <a:custGeom>
              <a:rect b="b" l="l" r="r" t="t"/>
              <a:pathLst>
                <a:path extrusionOk="0" h="7952808" w="12565200">
                  <a:moveTo>
                    <a:pt x="0" y="0"/>
                  </a:moveTo>
                  <a:lnTo>
                    <a:pt x="12565200" y="0"/>
                  </a:lnTo>
                  <a:lnTo>
                    <a:pt x="12565200" y="7952808"/>
                  </a:lnTo>
                  <a:lnTo>
                    <a:pt x="0" y="7952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7" name="Google Shape;227;p10"/>
            <p:cNvSpPr txBox="1"/>
            <p:nvPr/>
          </p:nvSpPr>
          <p:spPr>
            <a:xfrm>
              <a:off x="-448467" y="-47625"/>
              <a:ext cx="12565200" cy="80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61950" lvl="1" marL="56200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Una vez terminado tu proyecto, elimina ésta diapositiva, así como la #2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1950" lvl="1" marL="56200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Puedes usar máximo 10 diapositivas para esta presentación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1143" lvl="1" marL="540386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200"/>
                <a:buFont typeface="Arial"/>
                <a:buChar char="•"/>
              </a:pPr>
              <a:r>
                <a:rPr b="1" i="0" lang="en-US" sz="22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 cambies los títulos de la presentación, ya que estos son los solicitados para la convocatoria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1950" lvl="1" marL="56200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Sintetiza lo mejor posible tu información para evitar que las diapositivas estén muy cargadas de texto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1950" lvl="1" marL="56200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Antes de enviar el documento, cambia el título de la presentación y el nombre del documento por el nombre de tu proyecto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1950" lvl="1" marL="56200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300"/>
                <a:buFont typeface="Arial"/>
                <a:buChar char="•"/>
              </a:pPr>
              <a:r>
                <a:rPr b="1" i="0" lang="en-US" sz="230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Exporta tu documento a PDF para subirlo a la plataforma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0"/>
          <p:cNvGrpSpPr/>
          <p:nvPr/>
        </p:nvGrpSpPr>
        <p:grpSpPr>
          <a:xfrm>
            <a:off x="1276500" y="1882238"/>
            <a:ext cx="7415100" cy="1170450"/>
            <a:chOff x="0" y="0"/>
            <a:chExt cx="9886800" cy="1560600"/>
          </a:xfrm>
        </p:grpSpPr>
        <p:sp>
          <p:nvSpPr>
            <p:cNvPr id="229" name="Google Shape;229;p10"/>
            <p:cNvSpPr/>
            <p:nvPr/>
          </p:nvSpPr>
          <p:spPr>
            <a:xfrm>
              <a:off x="0" y="0"/>
              <a:ext cx="9886800" cy="1560600"/>
            </a:xfrm>
            <a:custGeom>
              <a:rect b="b" l="l" r="r" t="t"/>
              <a:pathLst>
                <a:path extrusionOk="0" h="1560600" w="9886800">
                  <a:moveTo>
                    <a:pt x="0" y="0"/>
                  </a:moveTo>
                  <a:lnTo>
                    <a:pt x="9886800" y="0"/>
                  </a:lnTo>
                  <a:lnTo>
                    <a:pt x="9886800" y="1560600"/>
                  </a:lnTo>
                  <a:lnTo>
                    <a:pt x="0" y="1560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30" name="Google Shape;230;p10"/>
            <p:cNvSpPr txBox="1"/>
            <p:nvPr/>
          </p:nvSpPr>
          <p:spPr>
            <a:xfrm>
              <a:off x="0" y="76200"/>
              <a:ext cx="9886800" cy="14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b="0" i="0" lang="en-US" sz="6450" u="none" cap="none" strike="noStrike">
                  <a:solidFill>
                    <a:srgbClr val="164C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REQUISITOS</a:t>
              </a:r>
              <a:endParaRPr b="0" i="0" sz="1400" u="none" cap="none" strike="noStrike">
                <a:solidFill>
                  <a:srgbClr val="164C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1" name="Google Shape;231;p10"/>
          <p:cNvCxnSpPr/>
          <p:nvPr/>
        </p:nvCxnSpPr>
        <p:spPr>
          <a:xfrm rot="8408">
            <a:off x="1363208" y="3167438"/>
            <a:ext cx="7128809" cy="0"/>
          </a:xfrm>
          <a:prstGeom prst="straightConnector1">
            <a:avLst/>
          </a:prstGeom>
          <a:noFill/>
          <a:ln cap="rnd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2" name="Google Shape;232;p10"/>
          <p:cNvGrpSpPr/>
          <p:nvPr/>
        </p:nvGrpSpPr>
        <p:grpSpPr>
          <a:xfrm>
            <a:off x="1370363" y="1448483"/>
            <a:ext cx="5360850" cy="875917"/>
            <a:chOff x="0" y="-112889"/>
            <a:chExt cx="7147800" cy="1167889"/>
          </a:xfrm>
        </p:grpSpPr>
        <p:sp>
          <p:nvSpPr>
            <p:cNvPr id="233" name="Google Shape;233;p10"/>
            <p:cNvSpPr/>
            <p:nvPr/>
          </p:nvSpPr>
          <p:spPr>
            <a:xfrm>
              <a:off x="0" y="-112889"/>
              <a:ext cx="7147777" cy="801000"/>
            </a:xfrm>
            <a:custGeom>
              <a:rect b="b" l="l" r="r" t="t"/>
              <a:pathLst>
                <a:path extrusionOk="0" h="801000" w="7147777">
                  <a:moveTo>
                    <a:pt x="0" y="0"/>
                  </a:moveTo>
                  <a:lnTo>
                    <a:pt x="7147777" y="0"/>
                  </a:lnTo>
                  <a:lnTo>
                    <a:pt x="7147777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34" name="Google Shape;234;p10"/>
            <p:cNvSpPr txBox="1"/>
            <p:nvPr/>
          </p:nvSpPr>
          <p:spPr>
            <a:xfrm>
              <a:off x="0" y="254000"/>
              <a:ext cx="71478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F3F3F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CÓMO UTILIZAR ESTA PLANTILLA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5" name="Google Shape;235;p10" title="Aceleradora-CETYS 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1807" y="8515975"/>
            <a:ext cx="4546053" cy="146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10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7" name="Google Shape;237;p10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238" name="Google Shape;238;p10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39" name="Google Shape;239;p10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3c596e02b0d_0_92" title="ACELERADORA PRESENTACIÓN-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"/>
            <a:ext cx="18426173" cy="103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c596e02b0d_0_92" title="Aceleradora-CETYS 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388" y="7701500"/>
            <a:ext cx="6883400" cy="221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title="ACELERADORA PRESENTACIÓ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2"/>
          <p:cNvGrpSpPr/>
          <p:nvPr/>
        </p:nvGrpSpPr>
        <p:grpSpPr>
          <a:xfrm>
            <a:off x="2145700" y="4182550"/>
            <a:ext cx="9009125" cy="5040225"/>
            <a:chOff x="0" y="-47616"/>
            <a:chExt cx="12012167" cy="6720300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7879800" cy="6672600"/>
            </a:xfrm>
            <a:custGeom>
              <a:rect b="b" l="l" r="r" t="t"/>
              <a:pathLst>
                <a:path extrusionOk="0" h="6672600" w="7879800">
                  <a:moveTo>
                    <a:pt x="0" y="0"/>
                  </a:moveTo>
                  <a:lnTo>
                    <a:pt x="7879800" y="0"/>
                  </a:lnTo>
                  <a:lnTo>
                    <a:pt x="7879800" y="6672600"/>
                  </a:lnTo>
                  <a:lnTo>
                    <a:pt x="0" y="6672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6" name="Google Shape;96;p2"/>
            <p:cNvSpPr txBox="1"/>
            <p:nvPr/>
          </p:nvSpPr>
          <p:spPr>
            <a:xfrm>
              <a:off x="318767" y="-47616"/>
              <a:ext cx="11693400" cy="6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79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rPr b="0" i="0" lang="en-US" sz="225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un emprendimiento en fase de ejecución, </a:t>
              </a:r>
              <a:r>
                <a:rPr b="1" i="0" lang="en-US" sz="225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 desarrollo y/o ya establecido, </a:t>
              </a:r>
              <a:r>
                <a:rPr b="0" i="0" lang="en-US" sz="225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recién creado o con máximo 3 años de operación.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87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t/>
              </a:r>
              <a:endParaRPr b="0" i="0" sz="225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379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rPr b="1" i="0" lang="en-US" sz="225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 buscan proyectos con </a:t>
              </a:r>
              <a:r>
                <a:rPr b="0" i="0" lang="en-US" sz="225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modelos de negocio innovadores</a:t>
              </a:r>
              <a:r>
                <a:rPr b="1" i="0" lang="en-US" sz="2250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que ofrezcan productos o servicios claramente diferenciados y que implementen procesos y sistemas novedosos.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87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t/>
              </a:r>
              <a:endParaRPr b="1" i="0" sz="225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l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50"/>
                <a:buFont typeface="Arial"/>
                <a:buNone/>
              </a:pPr>
              <a:r>
                <a:t/>
              </a:r>
              <a:endParaRPr b="1" i="0" sz="225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cxnSp>
        <p:nvCxnSpPr>
          <p:cNvPr id="97" name="Google Shape;97;p2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8" name="Google Shape;98;p2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0" name="Google Shape;100;p2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3" name="Google Shape;103;p2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PROYECTO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EMPRENDEDOR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04" name="Google Shape;104;p2"/>
          <p:cNvCxnSpPr/>
          <p:nvPr/>
        </p:nvCxnSpPr>
        <p:spPr>
          <a:xfrm>
            <a:off x="2384768" y="38595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title="ACELERADORA PRESENTACIÓ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1" name="Google Shape;111;p3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3" name="Google Shape;113;p3"/>
            <p:cNvSpPr txBox="1"/>
            <p:nvPr/>
          </p:nvSpPr>
          <p:spPr>
            <a:xfrm>
              <a:off x="0" y="76200"/>
              <a:ext cx="14339400" cy="1637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b="0" i="0" lang="en-US" sz="6450" u="none" cap="none" strike="noStrike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PROBLEMA</a:t>
              </a:r>
              <a:endParaRPr b="0" i="0" sz="1400" u="none" cap="none" strike="noStrike">
                <a:solidFill>
                  <a:srgbClr val="4691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4" name="Google Shape;114;p3"/>
          <p:cNvCxnSpPr/>
          <p:nvPr/>
        </p:nvCxnSpPr>
        <p:spPr>
          <a:xfrm>
            <a:off x="2384768" y="27479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5" name="Google Shape;115;p3"/>
          <p:cNvGrpSpPr/>
          <p:nvPr/>
        </p:nvGrpSpPr>
        <p:grpSpPr>
          <a:xfrm>
            <a:off x="2533800" y="3549450"/>
            <a:ext cx="15754199" cy="3152475"/>
            <a:chOff x="0" y="-47624"/>
            <a:chExt cx="21005598" cy="4203300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21005598" cy="4155551"/>
            </a:xfrm>
            <a:custGeom>
              <a:rect b="b" l="l" r="r" t="t"/>
              <a:pathLst>
                <a:path extrusionOk="0" h="4155551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4155551"/>
                  </a:lnTo>
                  <a:lnTo>
                    <a:pt x="0" y="41555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7" name="Google Shape;117;p3"/>
            <p:cNvSpPr txBox="1"/>
            <p:nvPr/>
          </p:nvSpPr>
          <p:spPr>
            <a:xfrm>
              <a:off x="0" y="-47624"/>
              <a:ext cx="15102900" cy="42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49"/>
                <a:buFont typeface="Arial"/>
                <a:buNone/>
              </a:pPr>
              <a:r>
                <a:rPr b="1" i="0" lang="en-US" sz="284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 debe hacer una clara descripción del problema a resolver y su relevancia en la sociedad. Se debe definir a que sectores afecta dicho problema y cómo y en que porcentaje la solución podría mejorar la situació.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4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49"/>
                <a:buFont typeface="Arial"/>
                <a:buNone/>
              </a:pPr>
              <a:r>
                <a:t/>
              </a:r>
              <a:endParaRPr b="1" i="0" sz="2849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l">
                <a:lnSpc>
                  <a:spcPct val="11368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49"/>
                <a:buFont typeface="Arial"/>
                <a:buNone/>
              </a:pPr>
              <a:r>
                <a:t/>
              </a:r>
              <a:endParaRPr b="1" i="0" sz="2849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0" name="Google Shape;120;p3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 title="ACELERADORA PRESENTACIÓN-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"/>
            <a:ext cx="18288000" cy="10287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4"/>
          <p:cNvGrpSpPr/>
          <p:nvPr/>
        </p:nvGrpSpPr>
        <p:grpSpPr>
          <a:xfrm>
            <a:off x="1505100" y="3556600"/>
            <a:ext cx="15754199" cy="3145275"/>
            <a:chOff x="0" y="-38091"/>
            <a:chExt cx="21005598" cy="4193700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21005598" cy="4155551"/>
            </a:xfrm>
            <a:custGeom>
              <a:rect b="b" l="l" r="r" t="t"/>
              <a:pathLst>
                <a:path extrusionOk="0" h="4155551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4155551"/>
                  </a:lnTo>
                  <a:lnTo>
                    <a:pt x="0" y="41555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8" name="Google Shape;128;p4"/>
            <p:cNvSpPr txBox="1"/>
            <p:nvPr/>
          </p:nvSpPr>
          <p:spPr>
            <a:xfrm>
              <a:off x="1182433" y="-38091"/>
              <a:ext cx="13943100" cy="4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99"/>
                <a:buFont typeface="Arial"/>
                <a:buNone/>
              </a:pPr>
              <a:r>
                <a:rPr b="1" i="0" lang="en-US" sz="25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 perfil del cliente debe estar claramente identificado donde se genera una solución factible con evidencia de investigación primaria para vincular la solución del producto o servicio con lo que el cliente realmente quiere.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8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99"/>
                <a:buFont typeface="Arial"/>
                <a:buNone/>
              </a:pPr>
              <a:r>
                <a:t/>
              </a:r>
              <a:endParaRPr b="1" i="0" sz="2599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99"/>
                <a:buFont typeface="Arial"/>
                <a:buNone/>
              </a:pPr>
              <a:r>
                <a:t/>
              </a:r>
              <a:endParaRPr b="1" i="0" sz="2599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cxnSp>
        <p:nvCxnSpPr>
          <p:cNvPr id="129" name="Google Shape;129;p4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0" name="Google Shape;130;p4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2" name="Google Shape;132;p4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34" name="Google Shape;134;p4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5" name="Google Shape;135;p4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MERCADO META</a:t>
              </a:r>
              <a:endParaRPr b="0" i="0" sz="1400" u="none" cap="none" strike="noStrike">
                <a:solidFill>
                  <a:srgbClr val="4691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6" name="Google Shape;136;p4"/>
          <p:cNvCxnSpPr/>
          <p:nvPr/>
        </p:nvCxnSpPr>
        <p:spPr>
          <a:xfrm>
            <a:off x="2384768" y="27479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title="ACELERADORA PRESENTACIÓ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5"/>
          <p:cNvGrpSpPr/>
          <p:nvPr/>
        </p:nvGrpSpPr>
        <p:grpSpPr>
          <a:xfrm>
            <a:off x="1315762" y="4535075"/>
            <a:ext cx="15754199" cy="3145275"/>
            <a:chOff x="0" y="-38108"/>
            <a:chExt cx="21005598" cy="4193700"/>
          </a:xfrm>
        </p:grpSpPr>
        <p:sp>
          <p:nvSpPr>
            <p:cNvPr id="143" name="Google Shape;143;p5"/>
            <p:cNvSpPr/>
            <p:nvPr/>
          </p:nvSpPr>
          <p:spPr>
            <a:xfrm>
              <a:off x="0" y="0"/>
              <a:ext cx="21005598" cy="4155551"/>
            </a:xfrm>
            <a:custGeom>
              <a:rect b="b" l="l" r="r" t="t"/>
              <a:pathLst>
                <a:path extrusionOk="0" h="4155551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4155551"/>
                  </a:lnTo>
                  <a:lnTo>
                    <a:pt x="0" y="41555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4" name="Google Shape;144;p5"/>
            <p:cNvSpPr txBox="1"/>
            <p:nvPr/>
          </p:nvSpPr>
          <p:spPr>
            <a:xfrm>
              <a:off x="1425352" y="-38108"/>
              <a:ext cx="19580100" cy="4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rPr b="1" i="0" lang="en-US" sz="23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 debe identificar claramente la posible competencia y productos sustitutos con el fin de generar una propuesta que se derive de la solución a un problema no abordado o la oportunidad de ingresar a nuevos mercados, generando soluciones específicas de amplio valor agregado para los distintos segmentos de clientes o clientes potenciales a través de el concepto de negocios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5" name="Google Shape;145;p5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6" name="Google Shape;146;p5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47" name="Google Shape;147;p5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8" name="Google Shape;148;p5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50" name="Google Shape;150;p5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51" name="Google Shape;151;p5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SOLUCIÓN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(PROPUESTA DE VALOR)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52" name="Google Shape;152;p5"/>
          <p:cNvCxnSpPr/>
          <p:nvPr/>
        </p:nvCxnSpPr>
        <p:spPr>
          <a:xfrm>
            <a:off x="2384768" y="38595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 title="ACELERADORA PRESENTACIÓN-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"/>
            <a:ext cx="18288000" cy="1028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3067100" y="5765900"/>
            <a:ext cx="10793813" cy="1285056"/>
          </a:xfrm>
          <a:custGeom>
            <a:rect b="b" l="l" r="r" t="t"/>
            <a:pathLst>
              <a:path extrusionOk="0" h="1713408" w="14391751">
                <a:moveTo>
                  <a:pt x="0" y="0"/>
                </a:moveTo>
                <a:lnTo>
                  <a:pt x="14391751" y="0"/>
                </a:lnTo>
                <a:lnTo>
                  <a:pt x="14391751" y="1713408"/>
                </a:lnTo>
                <a:lnTo>
                  <a:pt x="0" y="17134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159" name="Google Shape;159;p6"/>
          <p:cNvGrpSpPr/>
          <p:nvPr/>
        </p:nvGrpSpPr>
        <p:grpSpPr>
          <a:xfrm>
            <a:off x="2384776" y="4535075"/>
            <a:ext cx="14685015" cy="1460596"/>
            <a:chOff x="0" y="-38100"/>
            <a:chExt cx="21005600" cy="1947462"/>
          </a:xfrm>
        </p:grpSpPr>
        <p:sp>
          <p:nvSpPr>
            <p:cNvPr id="160" name="Google Shape;160;p6"/>
            <p:cNvSpPr/>
            <p:nvPr/>
          </p:nvSpPr>
          <p:spPr>
            <a:xfrm>
              <a:off x="0" y="0"/>
              <a:ext cx="21005598" cy="1909362"/>
            </a:xfrm>
            <a:custGeom>
              <a:rect b="b" l="l" r="r" t="t"/>
              <a:pathLst>
                <a:path extrusionOk="0" h="1909362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1909362"/>
                  </a:lnTo>
                  <a:lnTo>
                    <a:pt x="0" y="1909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1" name="Google Shape;161;p6"/>
            <p:cNvSpPr txBox="1"/>
            <p:nvPr/>
          </p:nvSpPr>
          <p:spPr>
            <a:xfrm>
              <a:off x="0" y="-38100"/>
              <a:ext cx="21005600" cy="1947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 concepto de modelo de negocio y su propuesta de valor desde el aspecto económico identifica claramente sus costos e ingresos, generando suficiente evidencia para considerarlo económicamente viable para dar sustentabilidad a la propuesta de valor y consolidarla.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2" name="Google Shape;162;p6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3" name="Google Shape;163;p6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64" name="Google Shape;164;p6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5" name="Google Shape;165;p6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8" name="Google Shape;168;p6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RECURSOS NECESARIOS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 COSTOS</a:t>
              </a:r>
              <a:endParaRPr sz="6450">
                <a:solidFill>
                  <a:srgbClr val="4691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69" name="Google Shape;169;p6"/>
          <p:cNvCxnSpPr/>
          <p:nvPr/>
        </p:nvCxnSpPr>
        <p:spPr>
          <a:xfrm>
            <a:off x="2384768" y="38595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 title="ACELERADORA PRESENTACIÓ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7"/>
          <p:cNvGrpSpPr/>
          <p:nvPr/>
        </p:nvGrpSpPr>
        <p:grpSpPr>
          <a:xfrm>
            <a:off x="1315762" y="3429000"/>
            <a:ext cx="15754199" cy="2871712"/>
            <a:chOff x="0" y="-1512874"/>
            <a:chExt cx="21005598" cy="3828948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21005598" cy="2316074"/>
            </a:xfrm>
            <a:custGeom>
              <a:rect b="b" l="l" r="r" t="t"/>
              <a:pathLst>
                <a:path extrusionOk="0" h="2316074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2316074"/>
                  </a:lnTo>
                  <a:lnTo>
                    <a:pt x="0" y="23160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77" name="Google Shape;177;p7"/>
            <p:cNvSpPr txBox="1"/>
            <p:nvPr/>
          </p:nvSpPr>
          <p:spPr>
            <a:xfrm>
              <a:off x="1434884" y="-1512874"/>
              <a:ext cx="15802200" cy="23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rPr b="1" i="0" lang="en-US" sz="23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Los emprendedores deben llevar a cabo una validación del modelo de negocio y su propuesta de valor con base a herramientas lean start up como estudios de mercado, entrevistas, pruebas de concepto, venta de productos o servicios y han conseguido establecer correcciones a las variaciones entre lo que quiere el mercado y lo que ofrece su propuesta de valor.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8" name="Google Shape;178;p7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9" name="Google Shape;179;p7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80" name="Google Shape;180;p7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81" name="Google Shape;181;p7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83" name="Google Shape;183;p7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84" name="Google Shape;184;p7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VIABILIDAD FINANCIERA</a:t>
              </a:r>
              <a:endParaRPr b="0" i="0" sz="1400" u="none" cap="none" strike="noStrike">
                <a:solidFill>
                  <a:srgbClr val="4691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5" name="Google Shape;185;p7"/>
          <p:cNvCxnSpPr/>
          <p:nvPr/>
        </p:nvCxnSpPr>
        <p:spPr>
          <a:xfrm>
            <a:off x="2384768" y="27479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8" title="ACELERADORA PRESENTACIÓN-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"/>
            <a:ext cx="18288000" cy="10287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8"/>
          <p:cNvGrpSpPr/>
          <p:nvPr/>
        </p:nvGrpSpPr>
        <p:grpSpPr>
          <a:xfrm>
            <a:off x="2391925" y="3178550"/>
            <a:ext cx="10364163" cy="1460597"/>
            <a:chOff x="0" y="-38100"/>
            <a:chExt cx="21005600" cy="1947462"/>
          </a:xfrm>
        </p:grpSpPr>
        <p:sp>
          <p:nvSpPr>
            <p:cNvPr id="192" name="Google Shape;192;p8"/>
            <p:cNvSpPr/>
            <p:nvPr/>
          </p:nvSpPr>
          <p:spPr>
            <a:xfrm>
              <a:off x="0" y="0"/>
              <a:ext cx="21005598" cy="1909362"/>
            </a:xfrm>
            <a:custGeom>
              <a:rect b="b" l="l" r="r" t="t"/>
              <a:pathLst>
                <a:path extrusionOk="0" h="1909362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1909362"/>
                  </a:lnTo>
                  <a:lnTo>
                    <a:pt x="0" y="1909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93" name="Google Shape;193;p8"/>
            <p:cNvSpPr txBox="1"/>
            <p:nvPr/>
          </p:nvSpPr>
          <p:spPr>
            <a:xfrm>
              <a:off x="0" y="-38100"/>
              <a:ext cx="21005600" cy="1947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 deben mostrar los avances más significativos que ha logrado la empresa: premios, certificaciones, logros financieros, concursos etc.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4" name="Google Shape;194;p8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5" name="Google Shape;195;p8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196" name="Google Shape;196;p8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97" name="Google Shape;197;p8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8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199" name="Google Shape;199;p8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00" name="Google Shape;200;p8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LOGROS Y AVANCES</a:t>
              </a:r>
              <a:endParaRPr b="0" i="0" sz="1400" u="none" cap="none" strike="noStrike">
                <a:solidFill>
                  <a:srgbClr val="4691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1" name="Google Shape;201;p8"/>
          <p:cNvCxnSpPr/>
          <p:nvPr/>
        </p:nvCxnSpPr>
        <p:spPr>
          <a:xfrm>
            <a:off x="2384768" y="27479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 title="ACELERADORA PRESENTACIÓ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" y="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1363219" y="1458112"/>
            <a:ext cx="10754551" cy="1285056"/>
          </a:xfrm>
          <a:custGeom>
            <a:rect b="b" l="l" r="r" t="t"/>
            <a:pathLst>
              <a:path extrusionOk="0" h="1713408" w="14339401">
                <a:moveTo>
                  <a:pt x="0" y="0"/>
                </a:moveTo>
                <a:lnTo>
                  <a:pt x="14339401" y="0"/>
                </a:lnTo>
                <a:lnTo>
                  <a:pt x="14339401" y="1713408"/>
                </a:lnTo>
                <a:lnTo>
                  <a:pt x="0" y="17134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208" name="Google Shape;208;p9"/>
          <p:cNvGrpSpPr/>
          <p:nvPr/>
        </p:nvGrpSpPr>
        <p:grpSpPr>
          <a:xfrm>
            <a:off x="2391925" y="3253925"/>
            <a:ext cx="10853594" cy="1460596"/>
            <a:chOff x="0" y="-38100"/>
            <a:chExt cx="21005600" cy="1947462"/>
          </a:xfrm>
        </p:grpSpPr>
        <p:sp>
          <p:nvSpPr>
            <p:cNvPr id="209" name="Google Shape;209;p9"/>
            <p:cNvSpPr/>
            <p:nvPr/>
          </p:nvSpPr>
          <p:spPr>
            <a:xfrm>
              <a:off x="0" y="0"/>
              <a:ext cx="21005598" cy="1909362"/>
            </a:xfrm>
            <a:custGeom>
              <a:rect b="b" l="l" r="r" t="t"/>
              <a:pathLst>
                <a:path extrusionOk="0" h="1909362" w="21005598">
                  <a:moveTo>
                    <a:pt x="0" y="0"/>
                  </a:moveTo>
                  <a:lnTo>
                    <a:pt x="21005598" y="0"/>
                  </a:lnTo>
                  <a:lnTo>
                    <a:pt x="21005598" y="1909362"/>
                  </a:lnTo>
                  <a:lnTo>
                    <a:pt x="0" y="1909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0" name="Google Shape;210;p9"/>
            <p:cNvSpPr txBox="1"/>
            <p:nvPr/>
          </p:nvSpPr>
          <p:spPr>
            <a:xfrm>
              <a:off x="0" y="-38100"/>
              <a:ext cx="21005600" cy="1947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rPr b="1" i="0" lang="en-US" sz="2399" u="none" cap="none" strike="noStrike">
                  <a:solidFill>
                    <a:srgbClr val="43434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Nombre de los integrantes del equipo y los elementos de valor que aportan dentro de la organización, así como su perfil profesional y  certificaciones o diplomados.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1" name="Google Shape;211;p9"/>
          <p:cNvCxnSpPr/>
          <p:nvPr/>
        </p:nvCxnSpPr>
        <p:spPr>
          <a:xfrm rot="5321920">
            <a:off x="13536686" y="553856"/>
            <a:ext cx="634064" cy="0"/>
          </a:xfrm>
          <a:prstGeom prst="straightConnector1">
            <a:avLst/>
          </a:prstGeom>
          <a:noFill/>
          <a:ln cap="rnd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2" name="Google Shape;212;p9"/>
          <p:cNvGrpSpPr/>
          <p:nvPr/>
        </p:nvGrpSpPr>
        <p:grpSpPr>
          <a:xfrm>
            <a:off x="14116462" y="244013"/>
            <a:ext cx="3848400" cy="732635"/>
            <a:chOff x="0" y="0"/>
            <a:chExt cx="5131200" cy="976846"/>
          </a:xfrm>
        </p:grpSpPr>
        <p:sp>
          <p:nvSpPr>
            <p:cNvPr id="213" name="Google Shape;213;p9"/>
            <p:cNvSpPr/>
            <p:nvPr/>
          </p:nvSpPr>
          <p:spPr>
            <a:xfrm>
              <a:off x="0" y="0"/>
              <a:ext cx="5131200" cy="801000"/>
            </a:xfrm>
            <a:custGeom>
              <a:rect b="b" l="l" r="r" t="t"/>
              <a:pathLst>
                <a:path extrusionOk="0" h="801000" w="5131200">
                  <a:moveTo>
                    <a:pt x="0" y="0"/>
                  </a:moveTo>
                  <a:lnTo>
                    <a:pt x="5131200" y="0"/>
                  </a:lnTo>
                  <a:lnTo>
                    <a:pt x="5131200" y="801000"/>
                  </a:lnTo>
                  <a:lnTo>
                    <a:pt x="0" y="801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4" name="Google Shape;214;p9"/>
            <p:cNvSpPr txBox="1"/>
            <p:nvPr/>
          </p:nvSpPr>
          <p:spPr>
            <a:xfrm>
              <a:off x="0" y="175846"/>
              <a:ext cx="51312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9"/>
                <a:buFont typeface="Arial"/>
                <a:buNone/>
              </a:pPr>
              <a:r>
                <a:rPr b="1" i="0" lang="en-US" sz="1899" u="none" cap="none" strike="noStrike">
                  <a:solidFill>
                    <a:srgbClr val="B7B7B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PLANTILLA EDITABLE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9"/>
          <p:cNvGrpSpPr/>
          <p:nvPr/>
        </p:nvGrpSpPr>
        <p:grpSpPr>
          <a:xfrm>
            <a:off x="2391919" y="1458112"/>
            <a:ext cx="10754551" cy="1285056"/>
            <a:chOff x="0" y="0"/>
            <a:chExt cx="14339401" cy="1713408"/>
          </a:xfrm>
        </p:grpSpPr>
        <p:sp>
          <p:nvSpPr>
            <p:cNvPr id="216" name="Google Shape;216;p9"/>
            <p:cNvSpPr/>
            <p:nvPr/>
          </p:nvSpPr>
          <p:spPr>
            <a:xfrm>
              <a:off x="0" y="0"/>
              <a:ext cx="14339401" cy="1713408"/>
            </a:xfrm>
            <a:custGeom>
              <a:rect b="b" l="l" r="r" t="t"/>
              <a:pathLst>
                <a:path extrusionOk="0" h="1713408" w="14339401">
                  <a:moveTo>
                    <a:pt x="0" y="0"/>
                  </a:moveTo>
                  <a:lnTo>
                    <a:pt x="14339401" y="0"/>
                  </a:lnTo>
                  <a:lnTo>
                    <a:pt x="14339401" y="1713408"/>
                  </a:lnTo>
                  <a:lnTo>
                    <a:pt x="0" y="1713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7" name="Google Shape;217;p9"/>
            <p:cNvSpPr txBox="1"/>
            <p:nvPr/>
          </p:nvSpPr>
          <p:spPr>
            <a:xfrm>
              <a:off x="0" y="76200"/>
              <a:ext cx="14339400" cy="16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50"/>
                <a:buFont typeface="Arial"/>
                <a:buNone/>
              </a:pPr>
              <a:r>
                <a:rPr lang="en-US" sz="6450">
                  <a:solidFill>
                    <a:srgbClr val="4691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EQUIPO EJECUTOR</a:t>
              </a:r>
              <a:endParaRPr b="0" i="0" sz="1400" u="none" cap="none" strike="noStrike">
                <a:solidFill>
                  <a:srgbClr val="4691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8" name="Google Shape;218;p9"/>
          <p:cNvCxnSpPr/>
          <p:nvPr/>
        </p:nvCxnSpPr>
        <p:spPr>
          <a:xfrm>
            <a:off x="2384768" y="2747931"/>
            <a:ext cx="9700500" cy="14400"/>
          </a:xfrm>
          <a:prstGeom prst="straightConnector1">
            <a:avLst/>
          </a:prstGeom>
          <a:noFill/>
          <a:ln cap="rnd" cmpd="sng" w="9525">
            <a:solidFill>
              <a:srgbClr val="4691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